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38"/>
  </p:notesMasterIdLst>
  <p:sldIdLst>
    <p:sldId id="256" r:id="rId4"/>
    <p:sldId id="499" r:id="rId5"/>
    <p:sldId id="498" r:id="rId6"/>
    <p:sldId id="600" r:id="rId7"/>
    <p:sldId id="575" r:id="rId8"/>
    <p:sldId id="577" r:id="rId9"/>
    <p:sldId id="595" r:id="rId10"/>
    <p:sldId id="578" r:id="rId11"/>
    <p:sldId id="601" r:id="rId12"/>
    <p:sldId id="580" r:id="rId13"/>
    <p:sldId id="581" r:id="rId14"/>
    <p:sldId id="582" r:id="rId15"/>
    <p:sldId id="583" r:id="rId16"/>
    <p:sldId id="584" r:id="rId17"/>
    <p:sldId id="585" r:id="rId18"/>
    <p:sldId id="596" r:id="rId19"/>
    <p:sldId id="586" r:id="rId20"/>
    <p:sldId id="602" r:id="rId21"/>
    <p:sldId id="597" r:id="rId22"/>
    <p:sldId id="605" r:id="rId23"/>
    <p:sldId id="607" r:id="rId24"/>
    <p:sldId id="606" r:id="rId25"/>
    <p:sldId id="608" r:id="rId26"/>
    <p:sldId id="609" r:id="rId27"/>
    <p:sldId id="610" r:id="rId28"/>
    <p:sldId id="611" r:id="rId29"/>
    <p:sldId id="612" r:id="rId30"/>
    <p:sldId id="613" r:id="rId31"/>
    <p:sldId id="603" r:id="rId32"/>
    <p:sldId id="604" r:id="rId33"/>
    <p:sldId id="598" r:id="rId34"/>
    <p:sldId id="588" r:id="rId35"/>
    <p:sldId id="589" r:id="rId36"/>
    <p:sldId id="59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94660"/>
  </p:normalViewPr>
  <p:slideViewPr>
    <p:cSldViewPr>
      <p:cViewPr varScale="1">
        <p:scale>
          <a:sx n="108" d="100"/>
          <a:sy n="108" d="100"/>
        </p:scale>
        <p:origin x="204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F0371-7B5C-474F-A973-9E221047C73F}" type="datetimeFigureOut">
              <a:rPr lang="zh-CN" altLang="en-US" smtClean="0"/>
              <a:t>2019-01-12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83D90-1F60-4E8D-B42F-E6B58482D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64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3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8486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14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9897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15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1110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16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32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17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573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19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9417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20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2343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21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8696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22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4633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23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8596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24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7580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5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7365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25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7196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26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0216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27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8700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28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5114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29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0013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30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5064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31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6316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32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5937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33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5643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34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848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6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550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7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0432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8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80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10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0048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11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477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12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847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8EA0312-5A56-40D1-99EA-DAD630223814}" type="slidenum">
              <a:rPr lang="en-US" altLang="zh-CN"/>
              <a:t>13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r>
              <a:rPr lang="zh-CN" altLang="en-US"/>
              <a:t>运行时</a:t>
            </a:r>
            <a:r>
              <a:rPr lang="en-US" altLang="zh-CN"/>
              <a:t>, </a:t>
            </a:r>
            <a:r>
              <a:rPr lang="zh-CN" altLang="en-US"/>
              <a:t>点击照片可显示牛顿</a:t>
            </a:r>
            <a:r>
              <a:rPr lang="en-US" altLang="zh-CN"/>
              <a:t>, </a:t>
            </a:r>
            <a:r>
              <a:rPr lang="zh-CN" altLang="en-US"/>
              <a:t>莱布尼兹的简介</a:t>
            </a:r>
            <a:r>
              <a:rPr lang="en-US" altLang="zh-CN"/>
              <a:t>, </a:t>
            </a:r>
            <a:r>
              <a:rPr lang="zh-CN" altLang="en-US"/>
              <a:t>并自动返回</a:t>
            </a:r>
            <a:r>
              <a:rPr lang="en-US" altLang="zh-CN"/>
              <a:t>.  </a:t>
            </a:r>
            <a:r>
              <a:rPr lang="zh-CN" altLang="en-US"/>
              <a:t>不点击则不显示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277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4"/>
          <p:cNvSpPr/>
          <p:nvPr/>
        </p:nvSpPr>
        <p:spPr>
          <a:xfrm>
            <a:off x="296863" y="862013"/>
            <a:ext cx="8505825" cy="46037"/>
          </a:xfrm>
          <a:custGeom>
            <a:avLst/>
            <a:gdLst>
              <a:gd name="G0" fmla="val 0"/>
            </a:gdLst>
            <a:ahLst/>
            <a:cxnLst>
              <a:cxn ang="0">
                <a:pos x="0" y="0"/>
              </a:cxn>
              <a:cxn ang="0">
                <a:pos x="G0" y="0"/>
              </a:cxn>
              <a:cxn ang="0">
                <a:pos x="G0" y="G0"/>
              </a:cxn>
              <a:cxn ang="0">
                <a:pos x="0" y="G0"/>
              </a:cxn>
              <a:cxn ang="0">
                <a:pos x="0" y="0"/>
              </a:cxn>
              <a:cxn ang="0">
                <a:pos x="G0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990000"/>
          </a:soli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51" name="Picture 2" descr="C:\Users\Wenmin\Pictures\u=1855440443,1089758966&amp;fm=0&amp;gp=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8" y="233363"/>
            <a:ext cx="541337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2" name="Rectangle 3"/>
          <p:cNvSpPr/>
          <p:nvPr/>
        </p:nvSpPr>
        <p:spPr>
          <a:xfrm>
            <a:off x="355600" y="6543675"/>
            <a:ext cx="8597900" cy="223838"/>
          </a:xfrm>
          <a:prstGeom prst="rect">
            <a:avLst/>
          </a:prstGeom>
          <a:noFill/>
          <a:ln w="9525">
            <a:noFill/>
          </a:ln>
        </p:spPr>
        <p:txBody>
          <a:bodyPr lIns="69850" tIns="34925" rIns="69850" bIns="34925" anchor="t">
            <a:spAutoFit/>
          </a:bodyPr>
          <a:lstStyle/>
          <a:p>
            <a:pPr lvl="0" algn="ctr">
              <a:buFont typeface="Arial" panose="020B0604020202020204" pitchFamily="34" charset="0"/>
              <a:buNone/>
            </a:pPr>
            <a:r>
              <a:rPr lang="en-US" altLang="zh-CN" sz="100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	    	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9A0DB2DC-4C9A-4742-B13C-FB6460FD3503}" type="slidenum">
              <a:rPr lang="en-US" altLang="zh-CN" sz="800">
                <a:solidFill>
                  <a:srgbClr val="000000"/>
                </a:solidFill>
                <a:latin typeface="Arial" panose="020B0604020202020204" pitchFamily="34" charset="0"/>
              </a:rPr>
              <a:t>‹#›</a:t>
            </a:fld>
            <a:endParaRPr lang="en-US" altLang="zh-CN" sz="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053" name="组合 9"/>
          <p:cNvGrpSpPr/>
          <p:nvPr/>
        </p:nvGrpSpPr>
        <p:grpSpPr>
          <a:xfrm>
            <a:off x="314325" y="6534150"/>
            <a:ext cx="8486775" cy="20638"/>
            <a:chOff x="314325" y="6000750"/>
            <a:chExt cx="8487075" cy="20624"/>
          </a:xfrm>
        </p:grpSpPr>
        <p:cxnSp>
          <p:nvCxnSpPr>
            <p:cNvPr id="2054" name="直接连接符 10"/>
            <p:cNvCxnSpPr/>
            <p:nvPr userDrawn="1"/>
          </p:nvCxnSpPr>
          <p:spPr>
            <a:xfrm>
              <a:off x="314325" y="6000750"/>
              <a:ext cx="8477250" cy="0"/>
            </a:xfrm>
            <a:prstGeom prst="line">
              <a:avLst/>
            </a:prstGeom>
            <a:ln w="12700" cap="flat" cmpd="sng">
              <a:solidFill>
                <a:srgbClr val="99003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5" name="直接连接符 11"/>
            <p:cNvCxnSpPr/>
            <p:nvPr userDrawn="1"/>
          </p:nvCxnSpPr>
          <p:spPr>
            <a:xfrm>
              <a:off x="3581400" y="6021374"/>
              <a:ext cx="5220000" cy="0"/>
            </a:xfrm>
            <a:prstGeom prst="line">
              <a:avLst/>
            </a:prstGeom>
            <a:ln w="38100" cap="flat" cmpd="sng">
              <a:solidFill>
                <a:srgbClr val="99003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矩形 3"/>
          <p:cNvSpPr/>
          <p:nvPr/>
        </p:nvSpPr>
        <p:spPr>
          <a:xfrm>
            <a:off x="287338" y="225425"/>
            <a:ext cx="541338" cy="53975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831088" cy="58458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400" b="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50825" y="1124743"/>
            <a:ext cx="8596313" cy="513957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990000"/>
              </a:buClr>
              <a:buFont typeface="Wingdings" panose="05000000000000000000" pitchFamily="2" charset="2"/>
              <a:buChar char="p"/>
              <a:defRPr sz="32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rgbClr val="990000"/>
              </a:buCl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rgbClr val="990000"/>
              </a:buClr>
              <a:buFont typeface="Wingdings" panose="05000000000000000000" pitchFamily="2" charset="2"/>
              <a:buChar char="l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lvl="0" fontAlgn="auto"/>
            <a:r>
              <a:rPr lang="zh-CN" altLang="en-US" strike="noStrike" noProof="1"/>
              <a:t> 单击此处编辑母版文本样式</a:t>
            </a:r>
          </a:p>
          <a:p>
            <a:pPr lvl="1" fontAlgn="auto"/>
            <a:r>
              <a:rPr lang="zh-CN" altLang="en-US" strike="noStrike" noProof="1"/>
              <a:t> 第二级</a:t>
            </a:r>
          </a:p>
          <a:p>
            <a:pPr lvl="2" fontAlgn="auto"/>
            <a:r>
              <a:rPr lang="zh-CN" altLang="en-US" strike="noStrike" noProof="1"/>
              <a:t> 第三级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30820CF-B880-4189-942D-D702A7CBA730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2019-01-12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C913308-F349-4B6D-A68A-DD1791B4A57B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>
    <p:sndAc>
      <p:stSnd>
        <p:snd r:embed="rId1" name="camera.wav"/>
      </p:stSnd>
    </p:sndAc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6400" y="5937244"/>
            <a:ext cx="1066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7244"/>
            <a:ext cx="46229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5937243"/>
            <a:ext cx="512638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20762" y="914400"/>
            <a:ext cx="9123238" cy="0"/>
          </a:xfrm>
          <a:prstGeom prst="line">
            <a:avLst/>
          </a:prstGeom>
          <a:ln w="28575">
            <a:solidFill>
              <a:srgbClr val="1E90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>
            <a:off x="20762" y="6400800"/>
            <a:ext cx="9123238" cy="0"/>
          </a:xfrm>
          <a:prstGeom prst="line">
            <a:avLst/>
          </a:prstGeom>
          <a:ln w="28575">
            <a:solidFill>
              <a:srgbClr val="1E90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20762" y="990600"/>
            <a:ext cx="3352800" cy="0"/>
          </a:xfrm>
          <a:prstGeom prst="line">
            <a:avLst/>
          </a:prstGeom>
          <a:ln w="57150">
            <a:solidFill>
              <a:srgbClr val="1E90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458" y="81980"/>
            <a:ext cx="2462784" cy="765048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anose="05020102010507070707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anose="05020102010507070707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anose="05020102010507070707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eople.eecs.berkeley.edu/~jonlong/long_shelhamer_fcn.pdf" TargetMode="Externa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cityscapes-dataset.com/" TargetMode="External"/><Relationship Id="rId4" Type="http://schemas.openxmlformats.org/officeDocument/2006/relationships/hyperlink" Target="http://link.zhihu.com/?target=http://mscoco.org/explor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5110" y="1471295"/>
            <a:ext cx="7755328" cy="16106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6100"/>
              </a:lnSpc>
            </a:pPr>
            <a:r>
              <a:rPr lang="zh-CN" altLang="en-US" sz="5400" dirty="0"/>
              <a:t>           语义分割</a:t>
            </a:r>
            <a:endParaRPr lang="zh-CN" altLang="en-US" sz="50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 algn="ctr" defTabSz="0">
              <a:lnSpc>
                <a:spcPts val="6100"/>
              </a:lnSpc>
            </a:pPr>
            <a:r>
              <a:rPr lang="zh-CN" altLang="en-US" sz="5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5400" dirty="0">
                <a:hlinkClick r:id="rId2"/>
              </a:rPr>
              <a:t>Semantic Segmentation</a:t>
            </a:r>
            <a:r>
              <a:rPr lang="zh-CN" altLang="en-US" sz="5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895600"/>
            <a:ext cx="4114800" cy="34075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34676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语义分割基础知识</a:t>
            </a:r>
          </a:p>
        </p:txBody>
      </p:sp>
      <p:sp>
        <p:nvSpPr>
          <p:cNvPr id="3" name="文本框 4"/>
          <p:cNvSpPr txBox="1">
            <a:spLocks noChangeArrowheads="1"/>
          </p:cNvSpPr>
          <p:nvPr/>
        </p:nvSpPr>
        <p:spPr bwMode="auto">
          <a:xfrm>
            <a:off x="425450" y="1131236"/>
            <a:ext cx="10121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 b="1"/>
              <a:t>反卷积</a:t>
            </a:r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90127"/>
            <a:ext cx="3210048" cy="309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835025" y="1668606"/>
            <a:ext cx="8156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卷积层的前向</a:t>
            </a:r>
            <a:r>
              <a:rPr lang="en-US" altLang="zh-CN" dirty="0"/>
              <a:t>,</a:t>
            </a:r>
            <a:r>
              <a:rPr lang="zh-CN" altLang="en-US" dirty="0"/>
              <a:t>反向计算分别为乘 </a:t>
            </a:r>
            <a:r>
              <a:rPr lang="en-US" altLang="zh-CN" dirty="0"/>
              <a:t>C </a:t>
            </a:r>
            <a:r>
              <a:rPr lang="zh-CN" altLang="en-US" dirty="0"/>
              <a:t>和 </a:t>
            </a:r>
            <a:r>
              <a:rPr lang="en-US" altLang="zh-CN" dirty="0"/>
              <a:t> C</a:t>
            </a:r>
            <a:r>
              <a:rPr lang="en-US" altLang="zh-CN" sz="1100" dirty="0"/>
              <a:t>T</a:t>
            </a:r>
            <a:r>
              <a:rPr lang="en-US" altLang="zh-CN" dirty="0"/>
              <a:t>,</a:t>
            </a:r>
            <a:r>
              <a:rPr lang="zh-CN" altLang="en-US" dirty="0"/>
              <a:t>而反卷积层的前向</a:t>
            </a:r>
            <a:r>
              <a:rPr lang="en-US" altLang="zh-CN" dirty="0"/>
              <a:t>,</a:t>
            </a:r>
            <a:r>
              <a:rPr lang="zh-CN" altLang="en-US" dirty="0"/>
              <a:t>反向计算分别为乘 </a:t>
            </a:r>
            <a:r>
              <a:rPr lang="en-US" altLang="zh-CN" dirty="0"/>
              <a:t>C</a:t>
            </a:r>
            <a:r>
              <a:rPr lang="en-US" altLang="zh-CN" sz="1100" dirty="0"/>
              <a:t>T</a:t>
            </a:r>
            <a:r>
              <a:rPr lang="en-US" altLang="zh-CN" dirty="0"/>
              <a:t> </a:t>
            </a:r>
            <a:r>
              <a:rPr lang="zh-CN" altLang="en-US" dirty="0"/>
              <a:t>和 </a:t>
            </a:r>
            <a:r>
              <a:rPr lang="en-US" altLang="zh-CN" dirty="0"/>
              <a:t>C  </a:t>
            </a:r>
            <a:r>
              <a:rPr lang="zh-CN" altLang="en-US" dirty="0"/>
              <a:t>，所以它们的前向传播和反向传播刚好交换过来。</a:t>
            </a:r>
          </a:p>
        </p:txBody>
      </p:sp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1676400" y="5900741"/>
            <a:ext cx="14303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卷积</a:t>
            </a:r>
          </a:p>
        </p:txBody>
      </p:sp>
      <p:pic>
        <p:nvPicPr>
          <p:cNvPr id="7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314719"/>
            <a:ext cx="2750307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6781800" y="5733555"/>
            <a:ext cx="14303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反卷积</a:t>
            </a:r>
          </a:p>
        </p:txBody>
      </p:sp>
    </p:spTree>
    <p:extLst>
      <p:ext uri="{BB962C8B-B14F-4D97-AF65-F5344CB8AC3E}">
        <p14:creationId xmlns:p14="http://schemas.microsoft.com/office/powerpoint/2010/main" val="2509203471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3" name="文本框 4"/>
          <p:cNvSpPr txBox="1">
            <a:spLocks noChangeArrowheads="1"/>
          </p:cNvSpPr>
          <p:nvPr/>
        </p:nvSpPr>
        <p:spPr bwMode="auto">
          <a:xfrm>
            <a:off x="196850" y="1102517"/>
            <a:ext cx="10121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 b="1"/>
              <a:t>反卷积</a:t>
            </a:r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685800" y="5029200"/>
            <a:ext cx="81565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注意图中蓝色（下面）是输入，绿色（上面）是输出，卷积和反卷积在参数一样时，是相当于调个位。 </a:t>
            </a:r>
            <a:br>
              <a:rPr lang="zh-CN" altLang="en-US" dirty="0"/>
            </a:br>
            <a:r>
              <a:rPr lang="zh-CN" altLang="en-US" b="1" dirty="0"/>
              <a:t>这里说明了反卷积的时候，是有补</a:t>
            </a:r>
            <a:r>
              <a:rPr lang="en-US" altLang="zh-CN" b="1" dirty="0"/>
              <a:t>0</a:t>
            </a:r>
            <a:r>
              <a:rPr lang="zh-CN" altLang="en-US" b="1" dirty="0"/>
              <a:t>的</a:t>
            </a:r>
            <a:endParaRPr lang="zh-CN" altLang="en-US" dirty="0"/>
          </a:p>
        </p:txBody>
      </p:sp>
      <p:pic>
        <p:nvPicPr>
          <p:cNvPr id="5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64480"/>
            <a:ext cx="2750307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354452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7164" y="1103620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扩张卷积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3" y="2524719"/>
            <a:ext cx="3080235" cy="29710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00960" y="5709313"/>
            <a:ext cx="1429555" cy="38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45545" y="5715000"/>
            <a:ext cx="1429555" cy="383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扩张卷积</a:t>
            </a: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4876800" y="1687436"/>
            <a:ext cx="3737490" cy="962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810285"/>
            <a:ext cx="3812277" cy="7167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67" y="2643018"/>
            <a:ext cx="2957590" cy="28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8421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69834"/>
            <a:ext cx="5175882" cy="28622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7164" y="1103620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扩张卷积</a:t>
            </a:r>
          </a:p>
        </p:txBody>
      </p:sp>
      <p:sp>
        <p:nvSpPr>
          <p:cNvPr id="3" name="矩形 2"/>
          <p:cNvSpPr/>
          <p:nvPr/>
        </p:nvSpPr>
        <p:spPr>
          <a:xfrm>
            <a:off x="685800" y="4549676"/>
            <a:ext cx="8229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(a) </a:t>
            </a:r>
            <a:r>
              <a:rPr lang="zh-CN" altLang="en-US" dirty="0"/>
              <a:t>普通卷积，</a:t>
            </a:r>
            <a:r>
              <a:rPr lang="en-US" altLang="zh-CN" dirty="0"/>
              <a:t>1-dilated convolution</a:t>
            </a:r>
            <a:r>
              <a:rPr lang="zh-CN" altLang="en-US" dirty="0"/>
              <a:t>，卷积核的感受野为</a:t>
            </a:r>
            <a:r>
              <a:rPr lang="en-US" altLang="zh-CN" dirty="0"/>
              <a:t>3 </a:t>
            </a:r>
            <a:r>
              <a:rPr lang="zh-CN" altLang="en-US" dirty="0"/>
              <a:t>*</a:t>
            </a:r>
            <a:r>
              <a:rPr lang="en-US" altLang="zh-CN" dirty="0"/>
              <a:t>3 = 9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dirty="0"/>
              <a:t>(b) </a:t>
            </a:r>
            <a:r>
              <a:rPr lang="zh-CN" altLang="en-US" dirty="0"/>
              <a:t>扩张卷积，</a:t>
            </a:r>
            <a:r>
              <a:rPr lang="en-US" altLang="zh-CN" dirty="0"/>
              <a:t>2-dilated convolution</a:t>
            </a:r>
            <a:r>
              <a:rPr lang="zh-CN" altLang="en-US" dirty="0"/>
              <a:t>，卷积核的感受野为</a:t>
            </a:r>
            <a:r>
              <a:rPr lang="en-US" altLang="zh-CN" dirty="0"/>
              <a:t>7</a:t>
            </a:r>
            <a:r>
              <a:rPr lang="zh-CN" altLang="en-US" dirty="0"/>
              <a:t>*</a:t>
            </a:r>
            <a:r>
              <a:rPr lang="en-US" altLang="zh-CN" dirty="0"/>
              <a:t>7 = 49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en-US" altLang="zh-CN" dirty="0"/>
              <a:t>(c) </a:t>
            </a:r>
            <a:r>
              <a:rPr lang="zh-CN" altLang="en-US" dirty="0"/>
              <a:t>扩张卷积，</a:t>
            </a:r>
            <a:r>
              <a:rPr lang="en-US" altLang="zh-CN" dirty="0"/>
              <a:t>4-dilated convolution</a:t>
            </a:r>
            <a:r>
              <a:rPr lang="zh-CN" altLang="en-US" dirty="0"/>
              <a:t>，卷积核的感受野为</a:t>
            </a:r>
            <a:r>
              <a:rPr lang="en-US" altLang="zh-CN" dirty="0"/>
              <a:t>15</a:t>
            </a:r>
            <a:r>
              <a:rPr lang="zh-CN" altLang="en-US" dirty="0"/>
              <a:t>*</a:t>
            </a:r>
            <a:r>
              <a:rPr lang="en-US" altLang="zh-CN" dirty="0"/>
              <a:t>15 = 225$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从上图中可以看出，卷积核的参数个数保持不变，感受野的大小随着“</a:t>
            </a:r>
            <a:r>
              <a:rPr lang="en-US" altLang="zh-CN" dirty="0"/>
              <a:t>dilation rate”</a:t>
            </a:r>
            <a:r>
              <a:rPr lang="zh-CN" altLang="en-US" dirty="0"/>
              <a:t>参数的增加呈指数增长。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128811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57200" y="1219200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可分离卷积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36771" y="5863888"/>
            <a:ext cx="142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可分离卷积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85" y="1902658"/>
            <a:ext cx="6412299" cy="38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2390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2" name="矩形 1"/>
          <p:cNvSpPr/>
          <p:nvPr/>
        </p:nvSpPr>
        <p:spPr>
          <a:xfrm>
            <a:off x="2120323" y="48768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标准的卷积过程可以看上图，一个</a:t>
            </a:r>
            <a:r>
              <a:rPr lang="en-US" altLang="zh-CN" dirty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2×2</a:t>
            </a:r>
            <a:r>
              <a:rPr lang="zh-CN" altLang="en-US" dirty="0">
                <a:solidFill>
                  <a:srgbClr val="3142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的卷积核在卷积时，对应图像区域中的所有通道均被同时考虑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80865"/>
            <a:ext cx="6420133" cy="29425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1219200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可分离卷积</a:t>
            </a:r>
          </a:p>
        </p:txBody>
      </p:sp>
    </p:spTree>
    <p:extLst>
      <p:ext uri="{BB962C8B-B14F-4D97-AF65-F5344CB8AC3E}">
        <p14:creationId xmlns:p14="http://schemas.microsoft.com/office/powerpoint/2010/main" val="1828888454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2" name="矩形 1"/>
          <p:cNvSpPr/>
          <p:nvPr/>
        </p:nvSpPr>
        <p:spPr>
          <a:xfrm>
            <a:off x="117514" y="3962400"/>
            <a:ext cx="900487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可分离卷积首先对每一个通道进行各自的卷积操作，有多少个通道就有多少个过滤器。得到新的通道</a:t>
            </a:r>
            <a:r>
              <a:rPr lang="en-US" altLang="zh-CN" dirty="0"/>
              <a:t>feature maps</a:t>
            </a:r>
            <a:r>
              <a:rPr lang="zh-CN" altLang="en-US" dirty="0"/>
              <a:t>之后，这时再对这批新的通道</a:t>
            </a:r>
            <a:r>
              <a:rPr lang="en-US" altLang="zh-CN" dirty="0"/>
              <a:t>feature maps</a:t>
            </a:r>
            <a:r>
              <a:rPr lang="zh-CN" altLang="en-US" dirty="0"/>
              <a:t>进行标准的</a:t>
            </a:r>
            <a:r>
              <a:rPr lang="en-US" altLang="zh-CN" dirty="0"/>
              <a:t>1×1</a:t>
            </a:r>
            <a:r>
              <a:rPr lang="zh-CN" altLang="en-US" dirty="0"/>
              <a:t>跨通道卷积操作。这种操作减少了大量的参数，我们来算一算，假设输入通道数为</a:t>
            </a:r>
            <a:r>
              <a:rPr lang="en-US" altLang="zh-CN" dirty="0"/>
              <a:t>4</a:t>
            </a:r>
            <a:r>
              <a:rPr lang="zh-CN" altLang="en-US" dirty="0"/>
              <a:t>，要求输出通道数为</a:t>
            </a:r>
            <a:r>
              <a:rPr lang="en-US" altLang="zh-CN" dirty="0"/>
              <a:t>256</a:t>
            </a:r>
            <a:r>
              <a:rPr lang="zh-CN" altLang="en-US" dirty="0"/>
              <a:t>，两种做法：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直接接一个</a:t>
            </a:r>
            <a:r>
              <a:rPr lang="en-US" altLang="zh-CN" dirty="0"/>
              <a:t>3×3×256</a:t>
            </a:r>
            <a:r>
              <a:rPr lang="zh-CN" altLang="en-US" dirty="0"/>
              <a:t>的卷积核，参数量为：</a:t>
            </a:r>
            <a:r>
              <a:rPr lang="en-US" altLang="zh-CN" dirty="0"/>
              <a:t>4×3×3×256 = 9216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可分离卷积操作，分两步完成，参数量为：</a:t>
            </a:r>
            <a:r>
              <a:rPr lang="en-US" altLang="zh-CN" dirty="0"/>
              <a:t>4×3×3 + 4×1×1×256 = 1060</a:t>
            </a:r>
            <a:r>
              <a:rPr lang="zh-CN" altLang="en-US" dirty="0"/>
              <a:t>，把参数量降低到九分之一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7200" y="1219200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可分离卷积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78633"/>
            <a:ext cx="3785249" cy="228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87134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9633" y="1111459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 err="1"/>
              <a:t>Resnet</a:t>
            </a:r>
            <a:r>
              <a:rPr lang="en-US" altLang="zh-CN" sz="2400" dirty="0"/>
              <a:t> bottleneck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097" y="1535593"/>
            <a:ext cx="5715000" cy="2400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28800" y="44958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加入</a:t>
            </a:r>
            <a:r>
              <a:rPr lang="en-US" altLang="zh-CN" dirty="0"/>
              <a:t>shortcut</a:t>
            </a:r>
            <a:r>
              <a:rPr lang="zh-CN" altLang="en-US" dirty="0"/>
              <a:t>结构，可以减轻反向传播时的梯度弥散效应，同时减弱网络的过拟合</a:t>
            </a:r>
          </a:p>
        </p:txBody>
      </p:sp>
    </p:spTree>
    <p:extLst>
      <p:ext uri="{BB962C8B-B14F-4D97-AF65-F5344CB8AC3E}">
        <p14:creationId xmlns:p14="http://schemas.microsoft.com/office/powerpoint/2010/main" val="606495496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6655" y="3014980"/>
            <a:ext cx="6155531" cy="8395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6100"/>
              </a:lnSpc>
            </a:pPr>
            <a:r>
              <a:rPr lang="zh-CN" altLang="en-US" sz="6000" dirty="0"/>
              <a:t>语义分割</a:t>
            </a:r>
            <a:r>
              <a:rPr lang="zh-CN" altLang="en-US" sz="57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网络结构</a:t>
            </a:r>
            <a:endParaRPr lang="zh-CN" altLang="en-US" sz="57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48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8600" y="1066800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/>
              <a:t>U-Net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9AA0DA-BB64-47B6-86DC-BB2991DB8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447800"/>
            <a:ext cx="721216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55779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6655" y="3014980"/>
            <a:ext cx="6117059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6100"/>
              </a:lnSpc>
            </a:pPr>
            <a:r>
              <a:rPr lang="zh-CN" altLang="en-US" sz="6000" dirty="0"/>
              <a:t>什么是语义分割</a:t>
            </a:r>
            <a:r>
              <a:rPr lang="zh-CN" altLang="en-US" sz="57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pic>
        <p:nvPicPr>
          <p:cNvPr id="1026" name="Picture 2" descr="http://5b0988e595225.cdn.sohucs.com/images/20171018/d539d695f27b4ca29fad55b925636841.jpeg">
            <a:extLst>
              <a:ext uri="{FF2B5EF4-FFF2-40B4-BE49-F238E27FC236}">
                <a16:creationId xmlns:a16="http://schemas.microsoft.com/office/drawing/2014/main" id="{2C76088B-259D-4E7D-BD8B-E9CE79946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33" y="1823657"/>
            <a:ext cx="6376076" cy="35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318D0C-1613-4052-A85C-A992AC157203}"/>
              </a:ext>
            </a:extLst>
          </p:cNvPr>
          <p:cNvSpPr txBox="1"/>
          <p:nvPr/>
        </p:nvSpPr>
        <p:spPr>
          <a:xfrm>
            <a:off x="327164" y="1143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191919"/>
                </a:solidFill>
                <a:latin typeface="Arial" panose="020B0604020202020204" pitchFamily="34" charset="0"/>
                <a:ea typeface="&amp;quot"/>
              </a:rPr>
              <a:t>Keras ImageDataGenerator参数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D9F2AA-13B8-439D-ABC9-4A0ECFFE0534}"/>
              </a:ext>
            </a:extLst>
          </p:cNvPr>
          <p:cNvSpPr txBox="1"/>
          <p:nvPr/>
        </p:nvSpPr>
        <p:spPr>
          <a:xfrm>
            <a:off x="4215583" y="5638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2306442911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18D0C-1613-4052-A85C-A992AC157203}"/>
              </a:ext>
            </a:extLst>
          </p:cNvPr>
          <p:cNvSpPr txBox="1"/>
          <p:nvPr/>
        </p:nvSpPr>
        <p:spPr>
          <a:xfrm>
            <a:off x="327164" y="1143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191919"/>
                </a:solidFill>
                <a:latin typeface="Arial" panose="020B0604020202020204" pitchFamily="34" charset="0"/>
                <a:ea typeface="&amp;quot"/>
              </a:rPr>
              <a:t>Keras ImageDataGenerator参数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D9F2AA-13B8-439D-ABC9-4A0ECFFE0534}"/>
              </a:ext>
            </a:extLst>
          </p:cNvPr>
          <p:cNvSpPr txBox="1"/>
          <p:nvPr/>
        </p:nvSpPr>
        <p:spPr>
          <a:xfrm>
            <a:off x="609600" y="1533786"/>
            <a:ext cx="6956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en-US" altLang="zh-CN" dirty="0" err="1"/>
              <a:t>featurewise</a:t>
            </a:r>
            <a:endParaRPr lang="en-US" altLang="zh-CN" dirty="0"/>
          </a:p>
          <a:p>
            <a:r>
              <a:rPr lang="en-US" altLang="zh-CN" dirty="0" err="1"/>
              <a:t>datagen</a:t>
            </a:r>
            <a:r>
              <a:rPr lang="en-US" altLang="zh-CN" dirty="0"/>
              <a:t> = </a:t>
            </a:r>
            <a:r>
              <a:rPr lang="en-US" altLang="zh-CN" dirty="0" err="1"/>
              <a:t>image.ImageDataGenerator</a:t>
            </a:r>
            <a:r>
              <a:rPr lang="en-US" altLang="zh-CN" dirty="0"/>
              <a:t>(</a:t>
            </a:r>
            <a:r>
              <a:rPr lang="en-US" altLang="zh-CN" dirty="0" err="1"/>
              <a:t>featurewise_center</a:t>
            </a:r>
            <a:r>
              <a:rPr lang="en-US" altLang="zh-CN" dirty="0"/>
              <a:t>=True, </a:t>
            </a:r>
          </a:p>
          <a:p>
            <a:r>
              <a:rPr lang="en-US" altLang="zh-CN" dirty="0" err="1"/>
              <a:t>featurewise_std_normalization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A3919B-A826-4DAC-B1D8-9BD7AD8A2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67000"/>
            <a:ext cx="4953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46353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18D0C-1613-4052-A85C-A992AC157203}"/>
              </a:ext>
            </a:extLst>
          </p:cNvPr>
          <p:cNvSpPr txBox="1"/>
          <p:nvPr/>
        </p:nvSpPr>
        <p:spPr>
          <a:xfrm>
            <a:off x="327164" y="1143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191919"/>
                </a:solidFill>
                <a:latin typeface="Arial" panose="020B0604020202020204" pitchFamily="34" charset="0"/>
                <a:ea typeface="&amp;quot"/>
              </a:rPr>
              <a:t>Keras ImageDataGenerator参数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D9F2AA-13B8-439D-ABC9-4A0ECFFE0534}"/>
              </a:ext>
            </a:extLst>
          </p:cNvPr>
          <p:cNvSpPr txBox="1"/>
          <p:nvPr/>
        </p:nvSpPr>
        <p:spPr>
          <a:xfrm>
            <a:off x="609600" y="1533786"/>
            <a:ext cx="6956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en-US" altLang="zh-CN" dirty="0" err="1"/>
              <a:t>samplewise</a:t>
            </a:r>
            <a:endParaRPr lang="en-US" altLang="zh-CN" dirty="0"/>
          </a:p>
          <a:p>
            <a:r>
              <a:rPr lang="en-US" altLang="zh-CN" dirty="0" err="1"/>
              <a:t>datagen</a:t>
            </a:r>
            <a:r>
              <a:rPr lang="en-US" altLang="zh-CN" dirty="0"/>
              <a:t> = </a:t>
            </a:r>
            <a:r>
              <a:rPr lang="en-US" altLang="zh-CN" dirty="0" err="1"/>
              <a:t>image.ImageDataGenerator</a:t>
            </a:r>
            <a:r>
              <a:rPr lang="en-US" altLang="zh-CN" dirty="0"/>
              <a:t>(</a:t>
            </a:r>
            <a:r>
              <a:rPr lang="en-US" altLang="zh-CN" dirty="0" err="1"/>
              <a:t>samplewise_center</a:t>
            </a:r>
            <a:r>
              <a:rPr lang="en-US" altLang="zh-CN" dirty="0"/>
              <a:t>=True,</a:t>
            </a:r>
          </a:p>
          <a:p>
            <a:r>
              <a:rPr lang="en-US" altLang="zh-CN" dirty="0" err="1"/>
              <a:t>samplewise_std_normalization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8CCCD2-3894-4FE0-BFF4-8E0366478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2478570"/>
            <a:ext cx="4854645" cy="32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55729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18D0C-1613-4052-A85C-A992AC157203}"/>
              </a:ext>
            </a:extLst>
          </p:cNvPr>
          <p:cNvSpPr txBox="1"/>
          <p:nvPr/>
        </p:nvSpPr>
        <p:spPr>
          <a:xfrm>
            <a:off x="327164" y="1143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191919"/>
                </a:solidFill>
                <a:latin typeface="Arial" panose="020B0604020202020204" pitchFamily="34" charset="0"/>
                <a:ea typeface="&amp;quot"/>
              </a:rPr>
              <a:t>Keras ImageDataGenerator参数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D9F2AA-13B8-439D-ABC9-4A0ECFFE0534}"/>
              </a:ext>
            </a:extLst>
          </p:cNvPr>
          <p:cNvSpPr txBox="1"/>
          <p:nvPr/>
        </p:nvSpPr>
        <p:spPr>
          <a:xfrm>
            <a:off x="609600" y="1533786"/>
            <a:ext cx="695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 rotation range</a:t>
            </a:r>
          </a:p>
          <a:p>
            <a:r>
              <a:rPr lang="en-US" altLang="zh-CN" dirty="0" err="1"/>
              <a:t>datagen</a:t>
            </a:r>
            <a:r>
              <a:rPr lang="en-US" altLang="zh-CN" dirty="0"/>
              <a:t> = </a:t>
            </a:r>
            <a:r>
              <a:rPr lang="en-US" altLang="zh-CN" dirty="0" err="1"/>
              <a:t>image.ImageDataGenerator</a:t>
            </a:r>
            <a:r>
              <a:rPr lang="en-US" altLang="zh-CN" dirty="0"/>
              <a:t>(</a:t>
            </a:r>
            <a:r>
              <a:rPr lang="en-US" altLang="zh-CN" dirty="0" err="1"/>
              <a:t>rotation_range</a:t>
            </a:r>
            <a:r>
              <a:rPr lang="en-US" altLang="zh-CN" dirty="0"/>
              <a:t>=30)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99C167-24C4-458B-A22E-1A62760C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08230"/>
            <a:ext cx="5498744" cy="36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73216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18D0C-1613-4052-A85C-A992AC157203}"/>
              </a:ext>
            </a:extLst>
          </p:cNvPr>
          <p:cNvSpPr txBox="1"/>
          <p:nvPr/>
        </p:nvSpPr>
        <p:spPr>
          <a:xfrm>
            <a:off x="327164" y="1143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191919"/>
                </a:solidFill>
                <a:latin typeface="Arial" panose="020B0604020202020204" pitchFamily="34" charset="0"/>
                <a:ea typeface="&amp;quot"/>
              </a:rPr>
              <a:t>Keras ImageDataGenerator参数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D9F2AA-13B8-439D-ABC9-4A0ECFFE0534}"/>
              </a:ext>
            </a:extLst>
          </p:cNvPr>
          <p:cNvSpPr txBox="1"/>
          <p:nvPr/>
        </p:nvSpPr>
        <p:spPr>
          <a:xfrm>
            <a:off x="609600" y="1533786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 </a:t>
            </a:r>
            <a:r>
              <a:rPr lang="en-US" altLang="zh-CN" dirty="0" err="1"/>
              <a:t>width_shift_range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datagen</a:t>
            </a:r>
            <a:r>
              <a:rPr lang="en-US" altLang="zh-CN" dirty="0"/>
              <a:t> = </a:t>
            </a:r>
            <a:r>
              <a:rPr lang="en-US" altLang="zh-CN" dirty="0" err="1"/>
              <a:t>image.ImageDataGenerator</a:t>
            </a:r>
            <a:r>
              <a:rPr lang="en-US" altLang="zh-CN" dirty="0"/>
              <a:t>(</a:t>
            </a:r>
            <a:r>
              <a:rPr lang="en-US" altLang="zh-CN" dirty="0" err="1"/>
              <a:t>width_shift_range</a:t>
            </a:r>
            <a:r>
              <a:rPr lang="en-US" altLang="zh-CN" dirty="0"/>
              <a:t>=0.5,height_shift_range=0.5)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EC7D67-E27D-4819-A7E5-F2E7EC9FA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481529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91230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18D0C-1613-4052-A85C-A992AC157203}"/>
              </a:ext>
            </a:extLst>
          </p:cNvPr>
          <p:cNvSpPr txBox="1"/>
          <p:nvPr/>
        </p:nvSpPr>
        <p:spPr>
          <a:xfrm>
            <a:off x="327164" y="1143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191919"/>
                </a:solidFill>
                <a:latin typeface="Arial" panose="020B0604020202020204" pitchFamily="34" charset="0"/>
                <a:ea typeface="&amp;quot"/>
              </a:rPr>
              <a:t>Keras ImageDataGenerator参数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D9F2AA-13B8-439D-ABC9-4A0ECFFE0534}"/>
              </a:ext>
            </a:extLst>
          </p:cNvPr>
          <p:cNvSpPr txBox="1"/>
          <p:nvPr/>
        </p:nvSpPr>
        <p:spPr>
          <a:xfrm>
            <a:off x="609600" y="1533786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 </a:t>
            </a:r>
            <a:r>
              <a:rPr lang="en-US" altLang="zh-CN" dirty="0" err="1"/>
              <a:t>shear_range</a:t>
            </a:r>
            <a:endParaRPr lang="en-US" altLang="zh-CN" dirty="0"/>
          </a:p>
          <a:p>
            <a:r>
              <a:rPr lang="en-US" altLang="zh-CN" dirty="0" err="1"/>
              <a:t>datagen</a:t>
            </a:r>
            <a:r>
              <a:rPr lang="en-US" altLang="zh-CN" dirty="0"/>
              <a:t> = </a:t>
            </a:r>
            <a:r>
              <a:rPr lang="en-US" altLang="zh-CN" dirty="0" err="1"/>
              <a:t>image.ImageDataGenerator</a:t>
            </a:r>
            <a:r>
              <a:rPr lang="en-US" altLang="zh-CN" dirty="0"/>
              <a:t>(</a:t>
            </a:r>
            <a:r>
              <a:rPr lang="en-US" altLang="zh-CN" dirty="0" err="1"/>
              <a:t>shear_range</a:t>
            </a:r>
            <a:r>
              <a:rPr lang="en-US" altLang="zh-CN" dirty="0"/>
              <a:t>=0.5)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C393A2-A0D6-4939-B904-C61381F4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5" y="2667001"/>
            <a:ext cx="2436401" cy="1752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78935C-768F-490C-B94F-1435EAFE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18011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002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18D0C-1613-4052-A85C-A992AC157203}"/>
              </a:ext>
            </a:extLst>
          </p:cNvPr>
          <p:cNvSpPr txBox="1"/>
          <p:nvPr/>
        </p:nvSpPr>
        <p:spPr>
          <a:xfrm>
            <a:off x="327164" y="1143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191919"/>
                </a:solidFill>
                <a:latin typeface="Arial" panose="020B0604020202020204" pitchFamily="34" charset="0"/>
                <a:ea typeface="&amp;quot"/>
              </a:rPr>
              <a:t>Keras ImageDataGenerator参数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D9F2AA-13B8-439D-ABC9-4A0ECFFE0534}"/>
              </a:ext>
            </a:extLst>
          </p:cNvPr>
          <p:cNvSpPr txBox="1"/>
          <p:nvPr/>
        </p:nvSpPr>
        <p:spPr>
          <a:xfrm>
            <a:off x="609600" y="1533786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 </a:t>
            </a:r>
            <a:r>
              <a:rPr lang="en-US" altLang="zh-CN" dirty="0" err="1"/>
              <a:t>zoom_range</a:t>
            </a:r>
            <a:endParaRPr lang="en-US" altLang="zh-CN" dirty="0"/>
          </a:p>
          <a:p>
            <a:r>
              <a:rPr lang="en-US" altLang="zh-CN" dirty="0" err="1"/>
              <a:t>datagen</a:t>
            </a:r>
            <a:r>
              <a:rPr lang="en-US" altLang="zh-CN" dirty="0"/>
              <a:t> = </a:t>
            </a:r>
            <a:r>
              <a:rPr lang="en-US" altLang="zh-CN" dirty="0" err="1"/>
              <a:t>image.ImageDataGenerator</a:t>
            </a:r>
            <a:r>
              <a:rPr lang="en-US" altLang="zh-CN" dirty="0"/>
              <a:t>(</a:t>
            </a:r>
            <a:r>
              <a:rPr lang="en-US" altLang="zh-CN" dirty="0" err="1"/>
              <a:t>zoom_range</a:t>
            </a:r>
            <a:r>
              <a:rPr lang="en-US" altLang="zh-CN" dirty="0"/>
              <a:t>=0.5)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5B0B06-5B90-46F0-AC89-B9597E9DB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64" y="2208969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77399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18D0C-1613-4052-A85C-A992AC157203}"/>
              </a:ext>
            </a:extLst>
          </p:cNvPr>
          <p:cNvSpPr txBox="1"/>
          <p:nvPr/>
        </p:nvSpPr>
        <p:spPr>
          <a:xfrm>
            <a:off x="327164" y="1143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191919"/>
                </a:solidFill>
                <a:latin typeface="Arial" panose="020B0604020202020204" pitchFamily="34" charset="0"/>
                <a:ea typeface="&amp;quot"/>
              </a:rPr>
              <a:t>Keras ImageDataGenerator参数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D9F2AA-13B8-439D-ABC9-4A0ECFFE0534}"/>
              </a:ext>
            </a:extLst>
          </p:cNvPr>
          <p:cNvSpPr txBox="1"/>
          <p:nvPr/>
        </p:nvSpPr>
        <p:spPr>
          <a:xfrm>
            <a:off x="609600" y="1533786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 </a:t>
            </a:r>
            <a:r>
              <a:rPr lang="en-US" altLang="zh-CN" dirty="0" err="1"/>
              <a:t>horizontal_flip</a:t>
            </a:r>
            <a:r>
              <a:rPr lang="en-US" altLang="zh-CN" dirty="0"/>
              <a:t> &amp; </a:t>
            </a:r>
            <a:r>
              <a:rPr lang="en-US" altLang="zh-CN" dirty="0" err="1"/>
              <a:t>vertical_flip</a:t>
            </a:r>
            <a:endParaRPr lang="en-US" altLang="zh-CN" dirty="0"/>
          </a:p>
          <a:p>
            <a:r>
              <a:rPr lang="en-US" altLang="zh-CN" dirty="0" err="1"/>
              <a:t>datagen</a:t>
            </a:r>
            <a:r>
              <a:rPr lang="en-US" altLang="zh-CN" dirty="0"/>
              <a:t> = </a:t>
            </a:r>
            <a:r>
              <a:rPr lang="en-US" altLang="zh-CN" dirty="0" err="1"/>
              <a:t>image.ImageDataGenerator</a:t>
            </a:r>
            <a:r>
              <a:rPr lang="en-US" altLang="zh-CN" dirty="0"/>
              <a:t>(</a:t>
            </a:r>
            <a:r>
              <a:rPr lang="en-US" altLang="zh-CN" dirty="0" err="1"/>
              <a:t>horizontal_flip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48FAF3-D161-4653-BFA3-A06B2FB24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64" y="23622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45979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18D0C-1613-4052-A85C-A992AC157203}"/>
              </a:ext>
            </a:extLst>
          </p:cNvPr>
          <p:cNvSpPr txBox="1"/>
          <p:nvPr/>
        </p:nvSpPr>
        <p:spPr>
          <a:xfrm>
            <a:off x="327164" y="1143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191919"/>
                </a:solidFill>
                <a:latin typeface="Arial" panose="020B0604020202020204" pitchFamily="34" charset="0"/>
                <a:ea typeface="&amp;quot"/>
              </a:rPr>
              <a:t>Keras ImageDataGenerator参数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D9F2AA-13B8-439D-ABC9-4A0ECFFE0534}"/>
              </a:ext>
            </a:extLst>
          </p:cNvPr>
          <p:cNvSpPr txBox="1"/>
          <p:nvPr/>
        </p:nvSpPr>
        <p:spPr>
          <a:xfrm>
            <a:off x="609600" y="1533786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 </a:t>
            </a:r>
            <a:r>
              <a:rPr lang="en-US" altLang="zh-CN" dirty="0" err="1"/>
              <a:t>fill_mode</a:t>
            </a:r>
            <a:endParaRPr lang="en-US" altLang="zh-CN" dirty="0"/>
          </a:p>
          <a:p>
            <a:r>
              <a:rPr lang="en-US" altLang="zh-CN" dirty="0" err="1"/>
              <a:t>datagen</a:t>
            </a:r>
            <a:r>
              <a:rPr lang="en-US" altLang="zh-CN" dirty="0"/>
              <a:t> = </a:t>
            </a:r>
            <a:r>
              <a:rPr lang="en-US" altLang="zh-CN" dirty="0" err="1"/>
              <a:t>image.ImageDataGenerator</a:t>
            </a:r>
            <a:r>
              <a:rPr lang="en-US" altLang="zh-CN" dirty="0"/>
              <a:t>(</a:t>
            </a:r>
            <a:r>
              <a:rPr lang="en-US" altLang="zh-CN" dirty="0" err="1"/>
              <a:t>fill_mode</a:t>
            </a:r>
            <a:r>
              <a:rPr lang="en-US" altLang="zh-CN" dirty="0"/>
              <a:t>='wrap', </a:t>
            </a:r>
            <a:r>
              <a:rPr lang="en-US" altLang="zh-CN" dirty="0" err="1"/>
              <a:t>zoom_range</a:t>
            </a:r>
            <a:r>
              <a:rPr lang="en-US" altLang="zh-CN" dirty="0"/>
              <a:t>=[4, 4])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B8EDB3-1852-4E0A-A303-ACBF619AC593}"/>
              </a:ext>
            </a:extLst>
          </p:cNvPr>
          <p:cNvSpPr txBox="1"/>
          <p:nvPr/>
        </p:nvSpPr>
        <p:spPr>
          <a:xfrm>
            <a:off x="762000" y="5943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从左到右，从上到下分别为：“</a:t>
            </a:r>
            <a:r>
              <a:rPr lang="en-US" altLang="zh-CN" dirty="0"/>
              <a:t>reflect”</a:t>
            </a:r>
            <a:r>
              <a:rPr lang="zh-CN" altLang="en-US" dirty="0"/>
              <a:t>、“</a:t>
            </a:r>
            <a:r>
              <a:rPr lang="en-US" altLang="zh-CN" dirty="0"/>
              <a:t>wrap”</a:t>
            </a:r>
            <a:r>
              <a:rPr lang="zh-CN" altLang="en-US" dirty="0"/>
              <a:t>、“</a:t>
            </a:r>
            <a:r>
              <a:rPr lang="en-US" altLang="zh-CN" dirty="0"/>
              <a:t>nearest”</a:t>
            </a:r>
            <a:r>
              <a:rPr lang="zh-CN" altLang="en-US" dirty="0"/>
              <a:t>、“</a:t>
            </a:r>
            <a:r>
              <a:rPr lang="en-US" altLang="zh-CN" dirty="0"/>
              <a:t>constant”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ED0D57-D1A3-4DA0-8167-AFD9545B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87191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75916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9633" y="1111459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deeplabV3</a:t>
            </a:r>
            <a:endParaRPr lang="zh-CN" altLang="en-US" sz="2400" b="1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7848600" cy="2133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3305" y="4495800"/>
            <a:ext cx="525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这里的前面的</a:t>
            </a:r>
            <a:r>
              <a:rPr lang="en-US" altLang="zh-CN" dirty="0"/>
              <a:t>block</a:t>
            </a:r>
            <a:r>
              <a:rPr lang="zh-CN" altLang="en-US" dirty="0"/>
              <a:t>直接采用</a:t>
            </a:r>
            <a:r>
              <a:rPr lang="en-US" altLang="zh-CN" dirty="0" err="1"/>
              <a:t>resnet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结构，后面的</a:t>
            </a:r>
            <a:r>
              <a:rPr lang="en-US" altLang="zh-CN" dirty="0"/>
              <a:t>block</a:t>
            </a:r>
            <a:r>
              <a:rPr lang="zh-CN" altLang="en-US" dirty="0"/>
              <a:t>也采用</a:t>
            </a:r>
            <a:r>
              <a:rPr lang="en-US" altLang="zh-CN" dirty="0" err="1"/>
              <a:t>resnet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结构</a:t>
            </a:r>
            <a:r>
              <a:rPr lang="en-US" altLang="zh-CN" dirty="0"/>
              <a:t>,</a:t>
            </a:r>
            <a:r>
              <a:rPr lang="zh-CN" altLang="en-US" dirty="0"/>
              <a:t>只是把中间的卷积层用扩张卷积代替，这样可以扩大网络的感受野</a:t>
            </a:r>
          </a:p>
        </p:txBody>
      </p:sp>
    </p:spTree>
    <p:extLst>
      <p:ext uri="{BB962C8B-B14F-4D97-AF65-F5344CB8AC3E}">
        <p14:creationId xmlns:p14="http://schemas.microsoft.com/office/powerpoint/2010/main" val="1647063543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6" y="2818838"/>
            <a:ext cx="3641724" cy="350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152400" y="1219200"/>
            <a:ext cx="89916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在图像领域，语义指的是图像的内容，对图片意思的理解，比如左图的语义就是三个人骑着三辆自行车；分割的意思是从像素的角度分割出图片中的不同对象，对原图中的每个像素都进行标注，比如右图中粉红色代表人，绿色代表自行车。</a:t>
            </a:r>
            <a:endParaRPr lang="en-US" altLang="zh-CN" dirty="0"/>
          </a:p>
          <a:p>
            <a:pPr eaLnBrk="1" hangingPunct="1"/>
            <a:r>
              <a:rPr lang="zh-CN" altLang="en-US" dirty="0"/>
              <a:t>简单的说：</a:t>
            </a:r>
            <a:endParaRPr lang="en-US" altLang="zh-CN" dirty="0"/>
          </a:p>
          <a:p>
            <a:pPr eaLnBrk="1" hangingPunct="1"/>
            <a:r>
              <a:rPr lang="zh-CN" altLang="en-US" b="1" dirty="0"/>
              <a:t>对图片的每个像素都做分类</a:t>
            </a: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9633" y="1111459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deeplabV3</a:t>
            </a:r>
            <a:endParaRPr lang="zh-CN" altLang="en-US" sz="2400" b="1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7848600" cy="2133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3305" y="4495800"/>
            <a:ext cx="525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这里的前面的</a:t>
            </a:r>
            <a:r>
              <a:rPr lang="en-US" altLang="zh-CN" dirty="0"/>
              <a:t>block</a:t>
            </a:r>
            <a:r>
              <a:rPr lang="zh-CN" altLang="en-US" dirty="0"/>
              <a:t>直接采用</a:t>
            </a:r>
            <a:r>
              <a:rPr lang="en-US" altLang="zh-CN" dirty="0" err="1"/>
              <a:t>resnet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结构，后面的</a:t>
            </a:r>
            <a:r>
              <a:rPr lang="en-US" altLang="zh-CN" dirty="0"/>
              <a:t>block</a:t>
            </a:r>
            <a:r>
              <a:rPr lang="zh-CN" altLang="en-US" dirty="0"/>
              <a:t>也采用</a:t>
            </a:r>
            <a:r>
              <a:rPr lang="en-US" altLang="zh-CN" dirty="0" err="1"/>
              <a:t>resnet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结构</a:t>
            </a:r>
            <a:r>
              <a:rPr lang="en-US" altLang="zh-CN" dirty="0"/>
              <a:t>,</a:t>
            </a:r>
            <a:r>
              <a:rPr lang="zh-CN" altLang="en-US" dirty="0"/>
              <a:t>只是把中间的卷积层用扩张卷积代替，这样可以扩大网络的感受野</a:t>
            </a:r>
          </a:p>
        </p:txBody>
      </p:sp>
    </p:spTree>
    <p:extLst>
      <p:ext uri="{BB962C8B-B14F-4D97-AF65-F5344CB8AC3E}">
        <p14:creationId xmlns:p14="http://schemas.microsoft.com/office/powerpoint/2010/main" val="35352493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9633" y="1111459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deeplabV3</a:t>
            </a:r>
            <a:endParaRPr lang="zh-CN" altLang="en-US" sz="2400" b="1" dirty="0"/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1602694"/>
            <a:ext cx="7536382" cy="215851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3971" y="4191000"/>
            <a:ext cx="525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这里的前面的</a:t>
            </a:r>
            <a:r>
              <a:rPr lang="en-US" altLang="zh-CN" dirty="0"/>
              <a:t>block</a:t>
            </a:r>
            <a:r>
              <a:rPr lang="zh-CN" altLang="en-US" dirty="0"/>
              <a:t>也直接采用</a:t>
            </a:r>
            <a:r>
              <a:rPr lang="en-US" altLang="zh-CN" dirty="0" err="1"/>
              <a:t>resnet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结构，后面的第一个</a:t>
            </a:r>
            <a:r>
              <a:rPr lang="en-US" altLang="zh-CN" dirty="0"/>
              <a:t>block</a:t>
            </a:r>
            <a:r>
              <a:rPr lang="zh-CN" altLang="en-US" dirty="0"/>
              <a:t>也采用</a:t>
            </a:r>
            <a:r>
              <a:rPr lang="en-US" altLang="zh-CN" dirty="0" err="1"/>
              <a:t>resnet</a:t>
            </a:r>
            <a:r>
              <a:rPr lang="zh-CN" altLang="en-US" dirty="0"/>
              <a:t>的</a:t>
            </a:r>
            <a:r>
              <a:rPr lang="en-US" altLang="zh-CN" dirty="0"/>
              <a:t>block</a:t>
            </a:r>
            <a:r>
              <a:rPr lang="zh-CN" altLang="en-US" dirty="0"/>
              <a:t>结构</a:t>
            </a:r>
            <a:r>
              <a:rPr lang="en-US" altLang="zh-CN" dirty="0"/>
              <a:t>,</a:t>
            </a:r>
            <a:r>
              <a:rPr lang="zh-CN" altLang="en-US" dirty="0"/>
              <a:t>把中间的卷积层用扩张卷积代替，之后连接一个空间金字塔结构</a:t>
            </a:r>
            <a:r>
              <a:rPr lang="en-US" altLang="zh-CN" dirty="0"/>
              <a:t>ASPP</a:t>
            </a:r>
            <a:r>
              <a:rPr lang="zh-CN" altLang="en-US" dirty="0"/>
              <a:t>，这样可以得到更好的结果</a:t>
            </a:r>
          </a:p>
        </p:txBody>
      </p:sp>
    </p:spTree>
    <p:extLst>
      <p:ext uri="{BB962C8B-B14F-4D97-AF65-F5344CB8AC3E}">
        <p14:creationId xmlns:p14="http://schemas.microsoft.com/office/powerpoint/2010/main" val="1690817457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1094" y="986135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deeplabV3+</a:t>
            </a:r>
            <a:endParaRPr lang="zh-CN" altLang="en-US" sz="2400" b="1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010400" cy="3733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5000" y="55626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Encoder</a:t>
            </a:r>
            <a:r>
              <a:rPr lang="zh-CN" altLang="en-US" dirty="0"/>
              <a:t>结构近似</a:t>
            </a:r>
            <a:r>
              <a:rPr lang="en-US" altLang="zh-CN" dirty="0"/>
              <a:t>deeplabV3</a:t>
            </a:r>
            <a:r>
              <a:rPr lang="zh-CN" altLang="en-US" dirty="0"/>
              <a:t>的结构，只是多加了一个</a:t>
            </a:r>
            <a:r>
              <a:rPr lang="en-US" altLang="zh-CN" dirty="0"/>
              <a:t>decoder</a:t>
            </a:r>
            <a:r>
              <a:rPr lang="zh-CN" altLang="en-US" dirty="0"/>
              <a:t>结果</a:t>
            </a:r>
            <a:r>
              <a:rPr lang="en-US" altLang="zh-CN" dirty="0"/>
              <a:t>2</a:t>
            </a:r>
            <a:r>
              <a:rPr lang="zh-CN" altLang="en-US" dirty="0"/>
              <a:t>，为了提高边界的精度</a:t>
            </a:r>
          </a:p>
        </p:txBody>
      </p:sp>
    </p:spTree>
    <p:extLst>
      <p:ext uri="{BB962C8B-B14F-4D97-AF65-F5344CB8AC3E}">
        <p14:creationId xmlns:p14="http://schemas.microsoft.com/office/powerpoint/2010/main" val="2757899933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1094" y="986135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Batch norm</a:t>
            </a:r>
            <a:endParaRPr lang="zh-CN" altLang="en-US" sz="2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59642" y="1828800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先求出此次批量数据的均值， </a:t>
            </a:r>
            <a:br>
              <a:rPr lang="zh-CN" altLang="en-US" sz="2400" dirty="0"/>
            </a:br>
            <a:r>
              <a:rPr lang="en-US" altLang="zh-CN" sz="2400" dirty="0"/>
              <a:t>2.</a:t>
            </a:r>
            <a:r>
              <a:rPr lang="zh-CN" altLang="en-US" sz="2400" dirty="0"/>
              <a:t>求出此次</a:t>
            </a:r>
            <a:r>
              <a:rPr lang="en-US" altLang="zh-CN" sz="2400" dirty="0"/>
              <a:t>batch</a:t>
            </a:r>
            <a:r>
              <a:rPr lang="zh-CN" altLang="en-US" sz="2400" dirty="0"/>
              <a:t>的方差， </a:t>
            </a:r>
            <a:br>
              <a:rPr lang="zh-CN" altLang="en-US" sz="2400" dirty="0"/>
            </a:br>
            <a:r>
              <a:rPr lang="en-US" altLang="zh-CN" sz="2400" dirty="0"/>
              <a:t>3.</a:t>
            </a:r>
            <a:r>
              <a:rPr lang="zh-CN" altLang="en-US" sz="2400" dirty="0"/>
              <a:t>接下来就是对数据做归一化 </a:t>
            </a:r>
            <a:br>
              <a:rPr lang="zh-CN" altLang="en-US" sz="2400" dirty="0"/>
            </a:br>
            <a:r>
              <a:rPr lang="en-US" altLang="zh-CN" sz="2400" dirty="0"/>
              <a:t>4.</a:t>
            </a:r>
            <a:r>
              <a:rPr lang="zh-CN" altLang="en-US" sz="2400" dirty="0"/>
              <a:t>最重要的一步，引入缩放和平移变量</a:t>
            </a:r>
            <a:r>
              <a:rPr lang="en-US" altLang="zh-CN" sz="2400" dirty="0"/>
              <a:t>,</a:t>
            </a:r>
            <a:r>
              <a:rPr lang="zh-CN" altLang="en-US" sz="2400" dirty="0"/>
              <a:t>计算缩放和平移后新归一化后的值</a:t>
            </a:r>
          </a:p>
        </p:txBody>
      </p:sp>
    </p:spTree>
    <p:extLst>
      <p:ext uri="{BB962C8B-B14F-4D97-AF65-F5344CB8AC3E}">
        <p14:creationId xmlns:p14="http://schemas.microsoft.com/office/powerpoint/2010/main" val="2348298261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1094" y="986135"/>
            <a:ext cx="1012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Batch norm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066800" y="1905000"/>
            <a:ext cx="75227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对数据做归一化，能达到很好的泛化效果。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假设将每一层输出后的数据都归一化到</a:t>
            </a:r>
            <a:r>
              <a:rPr lang="en-US" altLang="zh-CN" sz="2400" dirty="0"/>
              <a:t>0</a:t>
            </a:r>
            <a:r>
              <a:rPr lang="zh-CN" altLang="en-US" sz="2400" dirty="0"/>
              <a:t>均值，</a:t>
            </a:r>
            <a:r>
              <a:rPr lang="en-US" altLang="zh-CN" sz="2400" dirty="0"/>
              <a:t>1</a:t>
            </a:r>
            <a:r>
              <a:rPr lang="zh-CN" altLang="en-US" sz="2400" dirty="0"/>
              <a:t>方差，满足正太分布，但是，此时有一个问题，每一层的数据分布都是标准正太分布，导致其完全学习不到输入数据的特征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Batch norm</a:t>
            </a:r>
            <a:r>
              <a:rPr lang="zh-CN" altLang="en-US" sz="2400" dirty="0"/>
              <a:t>引入平移参数和缩放参数 。（可训练）这样就保证了每一次数据经过归一化后还保留的有学习来的特征，同时又能完成归一化这个操作，加速训练。</a:t>
            </a:r>
          </a:p>
        </p:txBody>
      </p:sp>
    </p:spTree>
    <p:extLst>
      <p:ext uri="{BB962C8B-B14F-4D97-AF65-F5344CB8AC3E}">
        <p14:creationId xmlns:p14="http://schemas.microsoft.com/office/powerpoint/2010/main" val="901609345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2971800"/>
            <a:ext cx="6886501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0">
              <a:lnSpc>
                <a:spcPts val="6100"/>
              </a:lnSpc>
            </a:pPr>
            <a:r>
              <a:rPr lang="zh-CN" altLang="en-US" sz="6000" dirty="0"/>
              <a:t>语义分割有什么用</a:t>
            </a:r>
            <a:r>
              <a:rPr lang="zh-CN" altLang="en-US" sz="57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008216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261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3" name="文本框 4"/>
          <p:cNvSpPr txBox="1">
            <a:spLocks noChangeArrowheads="1"/>
          </p:cNvSpPr>
          <p:nvPr/>
        </p:nvSpPr>
        <p:spPr bwMode="auto">
          <a:xfrm>
            <a:off x="457200" y="1447800"/>
            <a:ext cx="8458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b="1" dirty="0"/>
              <a:t>无人车驾驶</a:t>
            </a:r>
            <a:endParaRPr lang="en-US" altLang="zh-CN" b="1" dirty="0"/>
          </a:p>
          <a:p>
            <a:pPr marL="0" indent="0" eaLnBrk="1" hangingPunct="1"/>
            <a:r>
              <a:rPr lang="zh-CN" altLang="en-US" dirty="0"/>
              <a:t>语义分割也是无人车驾驶的核心算法技术，车载摄像头，或者激光雷达探查到图像后输入到神经网络中，后台计算机可以自动将图像分割归类，以避让行人和车辆等障碍。</a:t>
            </a:r>
            <a:endParaRPr lang="zh-CN" altLang="en-US" b="1" dirty="0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5" y="3429000"/>
            <a:ext cx="3796487" cy="188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22176"/>
            <a:ext cx="3851292" cy="191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084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9" y="2780700"/>
            <a:ext cx="3700462" cy="287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685800" y="1219200"/>
            <a:ext cx="7924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b="1" dirty="0"/>
              <a:t>医疗影像分析</a:t>
            </a:r>
            <a:endParaRPr lang="en-US" altLang="zh-CN" b="1" dirty="0"/>
          </a:p>
          <a:p>
            <a:pPr marL="0" indent="0"/>
            <a:r>
              <a:rPr lang="zh-CN" altLang="en-US" dirty="0"/>
              <a:t>随着人工智能的崛起，将神经网络与医疗诊断结合也成为研究热点，智能医疗研究逐渐成熟。在智能医疗领域，语义分割主要应用有肿瘤图像分割，头部</a:t>
            </a:r>
            <a:r>
              <a:rPr lang="en-US" altLang="zh-CN" dirty="0"/>
              <a:t>CT</a:t>
            </a:r>
            <a:r>
              <a:rPr lang="zh-CN" altLang="en-US" dirty="0"/>
              <a:t>扫描紧急护理诊断辅助等</a:t>
            </a:r>
            <a:endParaRPr lang="zh-CN" altLang="en-US" b="1" dirty="0"/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180848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</a:t>
            </a:r>
          </a:p>
        </p:txBody>
      </p:sp>
      <p:sp>
        <p:nvSpPr>
          <p:cNvPr id="4" name="文本框 4"/>
          <p:cNvSpPr txBox="1">
            <a:spLocks noChangeArrowheads="1"/>
          </p:cNvSpPr>
          <p:nvPr/>
        </p:nvSpPr>
        <p:spPr bwMode="auto">
          <a:xfrm>
            <a:off x="685800" y="1219200"/>
            <a:ext cx="79248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/>
              <a:t>地理信息系统</a:t>
            </a:r>
          </a:p>
          <a:p>
            <a:pPr marL="0" indent="0"/>
            <a:r>
              <a:rPr lang="zh-CN" altLang="en-US" dirty="0"/>
              <a:t>可以通过训练神经网络让机器输入卫星遥感影像，自动识别道路，河流，庄稼，建筑物等，并且对图像中每个像素进行标注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286000"/>
            <a:ext cx="4191000" cy="39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08260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8" name="Text Box 1046"/>
          <p:cNvSpPr txBox="1">
            <a:spLocks noChangeArrowheads="1"/>
          </p:cNvSpPr>
          <p:nvPr/>
        </p:nvSpPr>
        <p:spPr bwMode="auto">
          <a:xfrm>
            <a:off x="327164" y="218787"/>
            <a:ext cx="387798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/>
              <a:t>语义分割常用</a:t>
            </a:r>
            <a:r>
              <a:rPr lang="zh-CN" altLang="en-US" sz="3200" b="1" dirty="0">
                <a:solidFill>
                  <a:srgbClr val="2E2E2E"/>
                </a:solidFill>
                <a:latin typeface="Helvetica Neue"/>
              </a:rPr>
              <a:t>数据集</a:t>
            </a:r>
          </a:p>
          <a:p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609600" y="1296005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目前语义分割常用数据集主要有：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Pascal VOC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系列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: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　</a:t>
            </a:r>
            <a:r>
              <a:rPr lang="en-US" altLang="zh-CN" dirty="0">
                <a:solidFill>
                  <a:srgbClr val="4A4A4A"/>
                </a:solidFill>
                <a:latin typeface="-apple-system"/>
                <a:hlinkClick r:id="rId3"/>
              </a:rPr>
              <a:t>http://host.robots.ox.ac.uk/pascal/VOC/voc2012/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　通常采用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PASCAL VOC 2012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，最开始有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1464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张具有标注信息的训练图片，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2014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年增加到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10582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张训练图片。主要涉及了日常生活中常见的物体，包括汽车，狗，船等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20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个分类。</a:t>
            </a:r>
            <a:endParaRPr lang="zh-CN" altLang="en-US" i="1" dirty="0">
              <a:solidFill>
                <a:srgbClr val="333333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altLang="zh-CN" i="1" dirty="0">
                <a:solidFill>
                  <a:srgbClr val="333333"/>
                </a:solidFill>
                <a:latin typeface="-apple-system"/>
              </a:rPr>
              <a:t>Microsoft COCO:</a:t>
            </a:r>
            <a:r>
              <a:rPr lang="zh-CN" altLang="en-US" i="1" dirty="0">
                <a:solidFill>
                  <a:srgbClr val="333333"/>
                </a:solidFill>
                <a:latin typeface="-apple-system"/>
              </a:rPr>
              <a:t>　</a:t>
            </a:r>
            <a:r>
              <a:rPr lang="en-US" altLang="zh-CN" dirty="0">
                <a:solidFill>
                  <a:srgbClr val="4A4A4A"/>
                </a:solidFill>
                <a:latin typeface="-apple-system"/>
                <a:hlinkClick r:id="rId4"/>
              </a:rPr>
              <a:t>http://link.zhihu.com/?target=http%3A//mscoco.org/explore/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　一共有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80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个类别。这个数据集主要用于实例级别的分割（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Instance-level Segmentation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）以及图片描述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Image Caption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）。</a:t>
            </a:r>
          </a:p>
          <a:p>
            <a:pPr>
              <a:buFont typeface="+mj-lt"/>
              <a:buAutoNum type="arabicPeriod"/>
            </a:pP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Cityscapes: </a:t>
            </a:r>
            <a:r>
              <a:rPr lang="en-US" altLang="zh-CN" dirty="0">
                <a:solidFill>
                  <a:srgbClr val="4A4A4A"/>
                </a:solidFill>
                <a:latin typeface="-apple-system"/>
                <a:hlinkClick r:id="rId5"/>
              </a:rPr>
              <a:t>https://www.cityscapes-dataset.com/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 适用于汽车自动驾驶的训练数据集，包括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19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种都市街道场景：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road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side-walk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building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wal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fence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pole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traficlight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trafic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　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sign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vegetation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terain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sky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person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rider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car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truck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bus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train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motorcycle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和 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bicycle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。该数据库中用于训练和校验的精细标注的图片数量为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3475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，同时也包含了 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2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万张粗糙的标记图片。</a:t>
            </a: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667000"/>
            <a:ext cx="6155531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zh-CN" altLang="en-US" sz="6000" dirty="0"/>
              <a:t>语义分割基础知识</a:t>
            </a:r>
          </a:p>
        </p:txBody>
      </p:sp>
    </p:spTree>
    <p:extLst>
      <p:ext uri="{BB962C8B-B14F-4D97-AF65-F5344CB8AC3E}">
        <p14:creationId xmlns:p14="http://schemas.microsoft.com/office/powerpoint/2010/main" val="26083482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1759</Words>
  <Application>Microsoft Office PowerPoint</Application>
  <PresentationFormat>全屏显示(4:3)</PresentationFormat>
  <Paragraphs>173</Paragraphs>
  <Slides>34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-apple-system</vt:lpstr>
      <vt:lpstr>Helvetica Neue</vt:lpstr>
      <vt:lpstr>microsoft yahei</vt:lpstr>
      <vt:lpstr>华文新魏</vt:lpstr>
      <vt:lpstr>微软雅黑</vt:lpstr>
      <vt:lpstr>Arial</vt:lpstr>
      <vt:lpstr>Calibri</vt:lpstr>
      <vt:lpstr>Calibri Light</vt:lpstr>
      <vt:lpstr>Times New Roman</vt:lpstr>
      <vt:lpstr>Trebuchet MS</vt:lpstr>
      <vt:lpstr>Wingdings</vt:lpstr>
      <vt:lpstr>Wingdings 2</vt:lpstr>
      <vt:lpstr>Wingdings 3</vt:lpstr>
      <vt:lpstr>1_Office 主题​​</vt:lpstr>
      <vt:lpstr>HDOfficeLightV0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Tsinghua</cp:lastModifiedBy>
  <cp:revision>311</cp:revision>
  <dcterms:created xsi:type="dcterms:W3CDTF">2018-07-28T10:44:00Z</dcterms:created>
  <dcterms:modified xsi:type="dcterms:W3CDTF">2019-01-12T12:11:09Z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